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9F7A4-3022-4873-B8FD-C1DB85375E76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BE8928-8166-430B-A765-E4C5F533DEB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9F7A4-3022-4873-B8FD-C1DB85375E76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BE8928-8166-430B-A765-E4C5F533DEB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9F7A4-3022-4873-B8FD-C1DB85375E76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BE8928-8166-430B-A765-E4C5F533DEB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9F7A4-3022-4873-B8FD-C1DB85375E76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BE8928-8166-430B-A765-E4C5F533DEB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9F7A4-3022-4873-B8FD-C1DB85375E76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BE8928-8166-430B-A765-E4C5F533DEB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9F7A4-3022-4873-B8FD-C1DB85375E76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BE8928-8166-430B-A765-E4C5F533DEB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9F7A4-3022-4873-B8FD-C1DB85375E76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BE8928-8166-430B-A765-E4C5F533DEB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9F7A4-3022-4873-B8FD-C1DB85375E76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BE8928-8166-430B-A765-E4C5F533DEB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9F7A4-3022-4873-B8FD-C1DB85375E76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BE8928-8166-430B-A765-E4C5F533DEB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9F7A4-3022-4873-B8FD-C1DB85375E76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BE8928-8166-430B-A765-E4C5F533DEB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D9F7A4-3022-4873-B8FD-C1DB85375E76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BE8928-8166-430B-A765-E4C5F533DEB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FD9F7A4-3022-4873-B8FD-C1DB85375E76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0BE8928-8166-430B-A765-E4C5F533DEB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02624" cy="936104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Law </a:t>
            </a:r>
            <a:r>
              <a:rPr lang="en-US" sz="3600" dirty="0"/>
              <a:t>E</a:t>
            </a:r>
            <a:r>
              <a:rPr lang="en-US" sz="3600" dirty="0" smtClean="0"/>
              <a:t>nforcement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196752"/>
            <a:ext cx="7704856" cy="5040560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800" dirty="0" smtClean="0"/>
              <a:t>Presence of law enforcement in urban </a:t>
            </a:r>
            <a:r>
              <a:rPr lang="en-US" sz="2800" dirty="0" smtClean="0"/>
              <a:t>areas. </a:t>
            </a:r>
            <a:endParaRPr lang="en-US" sz="2800" dirty="0" smtClean="0"/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800" dirty="0" smtClean="0"/>
              <a:t>Perspective of the minority on law </a:t>
            </a:r>
            <a:r>
              <a:rPr lang="en-US" sz="2800" dirty="0" smtClean="0"/>
              <a:t>enforcement. </a:t>
            </a:r>
            <a:endParaRPr lang="en-US" sz="2800" dirty="0" smtClean="0"/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800" dirty="0" smtClean="0"/>
              <a:t>Origins of the views determined by the society towards law </a:t>
            </a:r>
            <a:r>
              <a:rPr lang="en-US" sz="2800" dirty="0" smtClean="0"/>
              <a:t>enforcement. 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61250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100811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U</a:t>
            </a:r>
            <a:r>
              <a:rPr lang="en-US" sz="3600" dirty="0" smtClean="0"/>
              <a:t>rban </a:t>
            </a:r>
            <a:r>
              <a:rPr lang="en-US" sz="3600" dirty="0"/>
              <a:t>A</a:t>
            </a:r>
            <a:r>
              <a:rPr lang="en-US" sz="3600" dirty="0" smtClean="0"/>
              <a:t>reas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280920" cy="5328592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800" dirty="0" smtClean="0"/>
              <a:t>Presence of unequal distribution of resources between the black and the whites</a:t>
            </a:r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800" dirty="0" smtClean="0"/>
              <a:t>Aggressive policing leads to negative perspective of law enforcement by the society</a:t>
            </a:r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800" dirty="0" smtClean="0"/>
              <a:t>Reducing level of marginalization can help to reduce increase in the violent crimes in the urban areas </a:t>
            </a:r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6556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08012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Minority’s Perspective On Law Enforcement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1340768"/>
            <a:ext cx="7272808" cy="5400600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/>
              <a:t>Police do not protect all citizens equally</a:t>
            </a:r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/>
              <a:t>Police treatment towards an individual is based on their race and ethnicity</a:t>
            </a:r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/>
              <a:t>Ethnic and racial minority group members are more likely to avoid contact with </a:t>
            </a:r>
            <a:r>
              <a:rPr lang="en-US" sz="2400" dirty="0" smtClean="0"/>
              <a:t>police.</a:t>
            </a:r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/>
              <a:t>S</a:t>
            </a:r>
            <a:r>
              <a:rPr lang="en-US" sz="2400" dirty="0" smtClean="0"/>
              <a:t>ees </a:t>
            </a:r>
            <a:r>
              <a:rPr lang="en-US" sz="2400" dirty="0" smtClean="0"/>
              <a:t>police as less legitimate or trustworthy, compared to those from non-minority group (Madon, Murphy &amp; Sargent, 2017)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471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"/>
            <a:ext cx="7772400" cy="141277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Negative Impact Of Law Enforcement Towards The Minorities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1268760"/>
            <a:ext cx="7704856" cy="5256584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2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/>
              <a:t>V</a:t>
            </a:r>
            <a:r>
              <a:rPr lang="en-US" sz="2000" dirty="0" smtClean="0"/>
              <a:t>iolence </a:t>
            </a:r>
            <a:r>
              <a:rPr lang="en-US" sz="2000" dirty="0" smtClean="0"/>
              <a:t>witnessed towards people of color from </a:t>
            </a:r>
            <a:r>
              <a:rPr lang="en-US" sz="2000" dirty="0" smtClean="0"/>
              <a:t>police.</a:t>
            </a:r>
          </a:p>
          <a:p>
            <a:pPr marL="457200" indent="-457200" algn="l">
              <a:lnSpc>
                <a:spcPct val="2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 smtClean="0"/>
              <a:t>D</a:t>
            </a:r>
            <a:r>
              <a:rPr lang="en-US" sz="2000" dirty="0" smtClean="0"/>
              <a:t>amages </a:t>
            </a:r>
            <a:r>
              <a:rPr lang="en-US" sz="2000" dirty="0" smtClean="0"/>
              <a:t>perception of law enforcement and further stereotype people of color negatively (Turner, &amp; Richardson, 2016)</a:t>
            </a:r>
          </a:p>
          <a:p>
            <a:pPr marL="457200" indent="-457200" algn="l">
              <a:lnSpc>
                <a:spcPct val="2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 smtClean="0"/>
              <a:t>Racial trauma to the victims</a:t>
            </a:r>
          </a:p>
          <a:p>
            <a:pPr marL="457200" indent="-457200" algn="l">
              <a:lnSpc>
                <a:spcPct val="2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 smtClean="0"/>
              <a:t>Racial trauma can lead to </a:t>
            </a:r>
            <a:r>
              <a:rPr lang="en-US" sz="2000" dirty="0" smtClean="0"/>
              <a:t>increased;</a:t>
            </a:r>
          </a:p>
          <a:p>
            <a:pPr marL="457200" indent="-457200">
              <a:lnSpc>
                <a:spcPct val="21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000" dirty="0" smtClean="0"/>
              <a:t>sensitivity  </a:t>
            </a:r>
            <a:r>
              <a:rPr lang="en-US" sz="2000" dirty="0" smtClean="0"/>
              <a:t>to </a:t>
            </a:r>
            <a:r>
              <a:rPr lang="en-US" sz="2000" dirty="0" smtClean="0"/>
              <a:t>threat</a:t>
            </a:r>
          </a:p>
          <a:p>
            <a:pPr marL="457200" indent="-457200">
              <a:lnSpc>
                <a:spcPct val="21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000" dirty="0" smtClean="0"/>
              <a:t>increase </a:t>
            </a:r>
            <a:r>
              <a:rPr lang="en-US" sz="2000" dirty="0" smtClean="0"/>
              <a:t>in use of drugs </a:t>
            </a:r>
            <a:endParaRPr lang="en-US" sz="2000" dirty="0" smtClean="0"/>
          </a:p>
          <a:p>
            <a:pPr marL="457200" indent="-457200">
              <a:lnSpc>
                <a:spcPct val="21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000" dirty="0" smtClean="0"/>
              <a:t>increase </a:t>
            </a:r>
            <a:r>
              <a:rPr lang="en-US" sz="2000" dirty="0"/>
              <a:t>in use </a:t>
            </a:r>
            <a:r>
              <a:rPr lang="en-US" sz="2000" dirty="0" smtClean="0"/>
              <a:t>alcohol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805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260649"/>
            <a:ext cx="77724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Social And Economic Views Determined By The Society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632848" cy="5040560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/>
              <a:t>68% of white Americans have a favorable view of the </a:t>
            </a:r>
            <a:r>
              <a:rPr lang="en-US" sz="2400" dirty="0" smtClean="0"/>
              <a:t>police.</a:t>
            </a:r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/>
              <a:t>0</a:t>
            </a:r>
            <a:r>
              <a:rPr lang="en-US" sz="2400" dirty="0" smtClean="0"/>
              <a:t>% of African American and 59% of Hispanics have a favorable view of the police force (Ekins, 2016)</a:t>
            </a:r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 smtClean="0"/>
              <a:t>Perception of how police preform vary from the different view of race and the ethnic groups</a:t>
            </a:r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823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Origin Of The Social Economic Views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196752"/>
            <a:ext cx="7704856" cy="4896544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2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700" dirty="0" smtClean="0"/>
              <a:t>Growth of the cities pushed for development of police force that was centralized and bureaucratic</a:t>
            </a:r>
          </a:p>
          <a:p>
            <a:pPr marL="457200" indent="-457200" algn="l">
              <a:lnSpc>
                <a:spcPct val="2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700" dirty="0" smtClean="0"/>
              <a:t>Modern police was formed as a response to order</a:t>
            </a:r>
          </a:p>
          <a:p>
            <a:pPr marL="457200" indent="-457200" algn="l">
              <a:lnSpc>
                <a:spcPct val="2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700" dirty="0" smtClean="0"/>
              <a:t>Anti-labor activities contributed to change in the police department</a:t>
            </a:r>
          </a:p>
          <a:p>
            <a:pPr algn="l">
              <a:lnSpc>
                <a:spcPct val="200000"/>
              </a:lnSpc>
              <a:spcBef>
                <a:spcPts val="0"/>
              </a:spcBef>
            </a:pPr>
            <a:endParaRPr lang="en-US" sz="2700" dirty="0" smtClean="0"/>
          </a:p>
          <a:p>
            <a:pPr marL="457200" indent="-457200" algn="l">
              <a:lnSpc>
                <a:spcPct val="20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80368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Negative impact of law enforcement on the community’s eye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Local officials view law enforcement as a fallback that has missed the issue of solving crimes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Use of deadly force by the police cause fear and mistrust towards the police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Leaders in the law enforcement department not considering views of black activist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Creation of confidence gap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68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04665"/>
            <a:ext cx="77724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Role Of Each Race In Development Of Social And Economic Views 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340768"/>
            <a:ext cx="7560840" cy="4464496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/>
              <a:t>The white Americas have contributed to a positive view towards law enforcement</a:t>
            </a:r>
          </a:p>
          <a:p>
            <a:pPr marL="457200" indent="-4572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dirty="0" smtClean="0"/>
              <a:t>The African American community have contributed to a negative attitude towards law enforcement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74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772400" cy="864095"/>
          </a:xfrm>
        </p:spPr>
        <p:txBody>
          <a:bodyPr/>
          <a:lstStyle/>
          <a:p>
            <a:pPr algn="ctr"/>
            <a:r>
              <a:rPr lang="en-US" sz="3600" dirty="0" smtClean="0"/>
              <a:t>References 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124744"/>
            <a:ext cx="7560840" cy="5328592"/>
          </a:xfrm>
        </p:spPr>
        <p:txBody>
          <a:bodyPr>
            <a:normAutofit fontScale="70000" lnSpcReduction="20000"/>
          </a:bodyPr>
          <a:lstStyle/>
          <a:p>
            <a:pPr indent="457200" algn="l">
              <a:lnSpc>
                <a:spcPct val="210000"/>
              </a:lnSpc>
              <a:buFont typeface="Wingdings" pitchFamily="2" charset="2"/>
              <a:buChar char="Ø"/>
            </a:pPr>
            <a:r>
              <a:rPr lang="en-US" sz="2800" dirty="0"/>
              <a:t>Turner, E. A., &amp; Richardson, J. (2016). Racial trauma is real: The impact of police shootings on African Americans. </a:t>
            </a:r>
            <a:r>
              <a:rPr lang="en-US" sz="2800" i="1" dirty="0"/>
              <a:t>Psychology Benefits Blog of the American Psychological Association</a:t>
            </a:r>
            <a:r>
              <a:rPr lang="en-US" sz="2800" dirty="0"/>
              <a:t>.</a:t>
            </a:r>
          </a:p>
          <a:p>
            <a:pPr indent="457200" algn="l">
              <a:lnSpc>
                <a:spcPct val="210000"/>
              </a:lnSpc>
              <a:buFont typeface="Wingdings" pitchFamily="2" charset="2"/>
              <a:buChar char="Ø"/>
            </a:pPr>
            <a:r>
              <a:rPr lang="en-US" sz="2800" dirty="0"/>
              <a:t>Madon, N. S., Murphy, K., &amp; Sargeant, E. (2017). Promoting police legitimacy among disengaged minority groups: Does procedural justice matter more?. </a:t>
            </a:r>
            <a:r>
              <a:rPr lang="en-US" sz="2800" i="1" dirty="0"/>
              <a:t>Criminology &amp; Criminal Justice</a:t>
            </a:r>
            <a:r>
              <a:rPr lang="en-US" sz="2800" dirty="0"/>
              <a:t>, </a:t>
            </a:r>
            <a:r>
              <a:rPr lang="en-US" sz="2800" i="1" dirty="0"/>
              <a:t>17</a:t>
            </a:r>
            <a:r>
              <a:rPr lang="en-US" sz="2800" dirty="0"/>
              <a:t>(5), 624-642</a:t>
            </a:r>
            <a:r>
              <a:rPr lang="en-US" sz="2800" dirty="0" smtClean="0"/>
              <a:t>.</a:t>
            </a:r>
          </a:p>
          <a:p>
            <a:pPr indent="457200" algn="l">
              <a:lnSpc>
                <a:spcPct val="210000"/>
              </a:lnSpc>
              <a:buFont typeface="Wingdings" pitchFamily="2" charset="2"/>
              <a:buChar char="Ø"/>
            </a:pPr>
            <a:r>
              <a:rPr lang="en-US" sz="2800" dirty="0"/>
              <a:t>Ekins, E. E. (2016). Policing in America: Understanding public attitudes toward the police. Results from a national survey.</a:t>
            </a:r>
          </a:p>
          <a:p>
            <a:pPr indent="-457200" algn="l">
              <a:lnSpc>
                <a:spcPct val="210000"/>
              </a:lnSpc>
              <a:buFont typeface="Wingdings" pitchFamily="2" charset="2"/>
              <a:buChar char="Ø"/>
            </a:pPr>
            <a:endParaRPr lang="en-US" sz="3000" dirty="0"/>
          </a:p>
          <a:p>
            <a:pPr indent="-457200" algn="l">
              <a:lnSpc>
                <a:spcPct val="210000"/>
              </a:lnSpc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6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95</TotalTime>
  <Words>402</Words>
  <Application>Microsoft Office PowerPoint</Application>
  <PresentationFormat>On-screen Show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Solstice</vt:lpstr>
      <vt:lpstr>Law Enforcement</vt:lpstr>
      <vt:lpstr>Urban Areas</vt:lpstr>
      <vt:lpstr> Minority’s Perspective On Law Enforcement</vt:lpstr>
      <vt:lpstr>                  Negative Impact Of Law Enforcement Towards The Minorities</vt:lpstr>
      <vt:lpstr>Social And Economic Views Determined By The Society</vt:lpstr>
      <vt:lpstr>Origin Of The Social Economic Views</vt:lpstr>
      <vt:lpstr>Negative impact of law enforcement on the community’s eye </vt:lpstr>
      <vt:lpstr>Role Of Each Race In Development Of Social And Economic Views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 enforcement in urban areas determining societies view or opinions on race and ethical issues</dc:title>
  <cp:lastModifiedBy>Simon</cp:lastModifiedBy>
  <cp:revision>13</cp:revision>
  <dcterms:created xsi:type="dcterms:W3CDTF">2019-05-01T22:07:36Z</dcterms:created>
  <dcterms:modified xsi:type="dcterms:W3CDTF">2019-05-02T23:02:10Z</dcterms:modified>
</cp:coreProperties>
</file>